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63" r:id="rId5"/>
    <p:sldId id="259" r:id="rId6"/>
    <p:sldId id="268" r:id="rId7"/>
    <p:sldId id="260" r:id="rId8"/>
    <p:sldId id="265" r:id="rId9"/>
    <p:sldId id="266" r:id="rId10"/>
    <p:sldId id="261" r:id="rId11"/>
    <p:sldId id="262" r:id="rId12"/>
    <p:sldId id="264" r:id="rId13"/>
    <p:sldId id="267"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BDBCCAF7-9595-4B1C-8665-15ADD62C3C4A}" type="datetimeFigureOut">
              <a:rPr lang="ar-IQ" smtClean="0"/>
              <a:t>20/12/1441</a:t>
            </a:fld>
            <a:endParaRPr lang="ar-IQ"/>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IQ"/>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67C1724A-A79A-4E22-ACC4-7C3300D431A0}"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DBCCAF7-9595-4B1C-8665-15ADD62C3C4A}" type="datetimeFigureOut">
              <a:rPr lang="ar-IQ" smtClean="0"/>
              <a:t>20/12/1441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7C1724A-A79A-4E22-ACC4-7C3300D431A0}"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DBCCAF7-9595-4B1C-8665-15ADD62C3C4A}" type="datetimeFigureOut">
              <a:rPr lang="ar-IQ" smtClean="0"/>
              <a:t>20/12/1441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7C1724A-A79A-4E22-ACC4-7C3300D431A0}"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BDBCCAF7-9595-4B1C-8665-15ADD62C3C4A}" type="datetimeFigureOut">
              <a:rPr lang="ar-IQ" smtClean="0"/>
              <a:t>20/12/1441</a:t>
            </a:fld>
            <a:endParaRPr lang="ar-IQ"/>
          </a:p>
        </p:txBody>
      </p:sp>
      <p:sp>
        <p:nvSpPr>
          <p:cNvPr id="9" name="عنصر نائب لرقم الشريحة 8"/>
          <p:cNvSpPr>
            <a:spLocks noGrp="1"/>
          </p:cNvSpPr>
          <p:nvPr>
            <p:ph type="sldNum" sz="quarter" idx="15"/>
          </p:nvPr>
        </p:nvSpPr>
        <p:spPr/>
        <p:txBody>
          <a:bodyPr rtlCol="0"/>
          <a:lstStyle/>
          <a:p>
            <a:fld id="{67C1724A-A79A-4E22-ACC4-7C3300D431A0}" type="slidenum">
              <a:rPr lang="ar-IQ" smtClean="0"/>
              <a:t>‹#›</a:t>
            </a:fld>
            <a:endParaRPr lang="ar-IQ"/>
          </a:p>
        </p:txBody>
      </p:sp>
      <p:sp>
        <p:nvSpPr>
          <p:cNvPr id="10" name="عنصر نائب للتذييل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BDBCCAF7-9595-4B1C-8665-15ADD62C3C4A}" type="datetimeFigureOut">
              <a:rPr lang="ar-IQ" smtClean="0"/>
              <a:t>20/12/1441</a:t>
            </a:fld>
            <a:endParaRPr lang="ar-IQ"/>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IQ"/>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67C1724A-A79A-4E22-ACC4-7C3300D431A0}"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BDBCCAF7-9595-4B1C-8665-15ADD62C3C4A}" type="datetimeFigureOut">
              <a:rPr lang="ar-IQ" smtClean="0"/>
              <a:t>20/12/1441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7C1724A-A79A-4E22-ACC4-7C3300D431A0}" type="slidenum">
              <a:rPr lang="ar-IQ" smtClean="0"/>
              <a:t>‹#›</a:t>
            </a:fld>
            <a:endParaRPr lang="ar-IQ"/>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BDBCCAF7-9595-4B1C-8665-15ADD62C3C4A}" type="datetimeFigureOut">
              <a:rPr lang="ar-IQ" smtClean="0"/>
              <a:t>20/12/1441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67C1724A-A79A-4E22-ACC4-7C3300D431A0}" type="slidenum">
              <a:rPr lang="ar-IQ" smtClean="0"/>
              <a:t>‹#›</a:t>
            </a:fld>
            <a:endParaRPr lang="ar-IQ"/>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BDBCCAF7-9595-4B1C-8665-15ADD62C3C4A}" type="datetimeFigureOut">
              <a:rPr lang="ar-IQ" smtClean="0"/>
              <a:t>20/12/1441</a:t>
            </a:fld>
            <a:endParaRPr lang="ar-IQ"/>
          </a:p>
        </p:txBody>
      </p:sp>
      <p:sp>
        <p:nvSpPr>
          <p:cNvPr id="7" name="عنصر نائب لرقم الشريحة 6"/>
          <p:cNvSpPr>
            <a:spLocks noGrp="1"/>
          </p:cNvSpPr>
          <p:nvPr>
            <p:ph type="sldNum" sz="quarter" idx="11"/>
          </p:nvPr>
        </p:nvSpPr>
        <p:spPr/>
        <p:txBody>
          <a:bodyPr rtlCol="0"/>
          <a:lstStyle/>
          <a:p>
            <a:fld id="{67C1724A-A79A-4E22-ACC4-7C3300D431A0}" type="slidenum">
              <a:rPr lang="ar-IQ" smtClean="0"/>
              <a:t>‹#›</a:t>
            </a:fld>
            <a:endParaRPr lang="ar-IQ"/>
          </a:p>
        </p:txBody>
      </p:sp>
      <p:sp>
        <p:nvSpPr>
          <p:cNvPr id="8" name="عنصر نائب للتذييل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DBCCAF7-9595-4B1C-8665-15ADD62C3C4A}" type="datetimeFigureOut">
              <a:rPr lang="ar-IQ" smtClean="0"/>
              <a:t>20/12/1441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67C1724A-A79A-4E22-ACC4-7C3300D431A0}"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BDBCCAF7-9595-4B1C-8665-15ADD62C3C4A}" type="datetimeFigureOut">
              <a:rPr lang="ar-IQ" smtClean="0"/>
              <a:t>20/12/1441</a:t>
            </a:fld>
            <a:endParaRPr lang="ar-IQ"/>
          </a:p>
        </p:txBody>
      </p:sp>
      <p:sp>
        <p:nvSpPr>
          <p:cNvPr id="22" name="عنصر نائب لرقم الشريحة 21"/>
          <p:cNvSpPr>
            <a:spLocks noGrp="1"/>
          </p:cNvSpPr>
          <p:nvPr>
            <p:ph type="sldNum" sz="quarter" idx="15"/>
          </p:nvPr>
        </p:nvSpPr>
        <p:spPr/>
        <p:txBody>
          <a:bodyPr rtlCol="0"/>
          <a:lstStyle/>
          <a:p>
            <a:fld id="{67C1724A-A79A-4E22-ACC4-7C3300D431A0}" type="slidenum">
              <a:rPr lang="ar-IQ" smtClean="0"/>
              <a:t>‹#›</a:t>
            </a:fld>
            <a:endParaRPr lang="ar-IQ"/>
          </a:p>
        </p:txBody>
      </p:sp>
      <p:sp>
        <p:nvSpPr>
          <p:cNvPr id="23" name="عنصر نائب للتذييل 22"/>
          <p:cNvSpPr>
            <a:spLocks noGrp="1"/>
          </p:cNvSpPr>
          <p:nvPr>
            <p:ph type="ftr" sz="quarter" idx="16"/>
          </p:nvPr>
        </p:nvSpPr>
        <p:spPr/>
        <p:txBody>
          <a:bodyPr rtlCol="0"/>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BDBCCAF7-9595-4B1C-8665-15ADD62C3C4A}" type="datetimeFigureOut">
              <a:rPr lang="ar-IQ" smtClean="0"/>
              <a:t>20/12/1441</a:t>
            </a:fld>
            <a:endParaRPr lang="ar-IQ"/>
          </a:p>
        </p:txBody>
      </p:sp>
      <p:sp>
        <p:nvSpPr>
          <p:cNvPr id="18" name="عنصر نائب لرقم الشريحة 17"/>
          <p:cNvSpPr>
            <a:spLocks noGrp="1"/>
          </p:cNvSpPr>
          <p:nvPr>
            <p:ph type="sldNum" sz="quarter" idx="11"/>
          </p:nvPr>
        </p:nvSpPr>
        <p:spPr/>
        <p:txBody>
          <a:bodyPr rtlCol="0"/>
          <a:lstStyle/>
          <a:p>
            <a:fld id="{67C1724A-A79A-4E22-ACC4-7C3300D431A0}" type="slidenum">
              <a:rPr lang="ar-IQ" smtClean="0"/>
              <a:t>‹#›</a:t>
            </a:fld>
            <a:endParaRPr lang="ar-IQ"/>
          </a:p>
        </p:txBody>
      </p:sp>
      <p:sp>
        <p:nvSpPr>
          <p:cNvPr id="21" name="عنصر نائب للتذييل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DBCCAF7-9595-4B1C-8665-15ADD62C3C4A}" type="datetimeFigureOut">
              <a:rPr lang="ar-IQ" smtClean="0"/>
              <a:t>20/12/1441</a:t>
            </a:fld>
            <a:endParaRPr lang="ar-IQ"/>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7C1724A-A79A-4E22-ACC4-7C3300D431A0}"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محركات البحث المتعددة ومحركات اخرى</a:t>
            </a:r>
            <a:endParaRPr lang="ar-IQ" dirty="0"/>
          </a:p>
        </p:txBody>
      </p:sp>
      <p:sp>
        <p:nvSpPr>
          <p:cNvPr id="3" name="عنوان فرعي 2"/>
          <p:cNvSpPr>
            <a:spLocks noGrp="1"/>
          </p:cNvSpPr>
          <p:nvPr>
            <p:ph type="subTitle" idx="1"/>
          </p:nvPr>
        </p:nvSpPr>
        <p:spPr/>
        <p:txBody>
          <a:bodyPr/>
          <a:lstStyle/>
          <a:p>
            <a:r>
              <a:rPr lang="ar-IQ" dirty="0" smtClean="0"/>
              <a:t>شبكات المعلومات/ المرحلة الرابعة/ قسم المعلومات والمكتبات/ د. سلمان جودي داود</a:t>
            </a:r>
            <a:endParaRPr lang="ar-IQ" dirty="0"/>
          </a:p>
        </p:txBody>
      </p:sp>
    </p:spTree>
    <p:extLst>
      <p:ext uri="{BB962C8B-B14F-4D97-AF65-F5344CB8AC3E}">
        <p14:creationId xmlns:p14="http://schemas.microsoft.com/office/powerpoint/2010/main" val="2581827678"/>
      </p:ext>
    </p:extLst>
  </p:cSld>
  <p:clrMapOvr>
    <a:masterClrMapping/>
  </p:clrMapOvr>
  <mc:AlternateContent xmlns:mc="http://schemas.openxmlformats.org/markup-compatibility/2006" xmlns:p14="http://schemas.microsoft.com/office/powerpoint/2010/main">
    <mc:Choice Requires="p14">
      <p:transition spd="slow" p14:dur="2000" advTm="17763"/>
    </mc:Choice>
    <mc:Fallback xmlns="">
      <p:transition spd="slow" advTm="17763"/>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3200" b="1" dirty="0" smtClean="0"/>
              <a:t>محركات البحث المتعددة ومحركات اخرى</a:t>
            </a:r>
            <a:endParaRPr lang="ar-IQ" sz="3200" b="1" dirty="0"/>
          </a:p>
        </p:txBody>
      </p:sp>
      <p:sp>
        <p:nvSpPr>
          <p:cNvPr id="3" name="عنصر نائب للمحتوى 2"/>
          <p:cNvSpPr>
            <a:spLocks noGrp="1"/>
          </p:cNvSpPr>
          <p:nvPr>
            <p:ph sz="quarter" idx="1"/>
          </p:nvPr>
        </p:nvSpPr>
        <p:spPr/>
        <p:txBody>
          <a:bodyPr/>
          <a:lstStyle/>
          <a:p>
            <a:pPr marL="0" indent="0">
              <a:buNone/>
            </a:pPr>
            <a:endParaRPr lang="en-US" dirty="0"/>
          </a:p>
          <a:p>
            <a:r>
              <a:rPr lang="ar-SA" sz="3200" b="1" dirty="0"/>
              <a:t>محركات البحث </a:t>
            </a:r>
            <a:r>
              <a:rPr lang="ar-SA" sz="3200" b="1" dirty="0" smtClean="0"/>
              <a:t>الذكية</a:t>
            </a:r>
            <a:endParaRPr lang="en-US" sz="3200" b="1" dirty="0"/>
          </a:p>
          <a:p>
            <a:pPr marL="0" indent="0">
              <a:buNone/>
            </a:pPr>
            <a:r>
              <a:rPr lang="ar-SA" sz="3200" b="1" dirty="0"/>
              <a:t>وهي المحركات التي تقدم إجابة على سؤال المستخدم في أسرع وقت واقل جهد أي انها لا تبحث فقط في صفحات الويب بل تقدم إجابات لمستخدميها ومن أمثلة هذا النوع محرك البحث </a:t>
            </a:r>
            <a:r>
              <a:rPr lang="en-US" sz="3200" b="1" dirty="0"/>
              <a:t>Wolframalpha </a:t>
            </a:r>
          </a:p>
          <a:p>
            <a:pPr marL="0" indent="0">
              <a:buNone/>
            </a:pPr>
            <a:endParaRPr lang="ar-IQ" dirty="0"/>
          </a:p>
        </p:txBody>
      </p:sp>
    </p:spTree>
    <p:extLst>
      <p:ext uri="{BB962C8B-B14F-4D97-AF65-F5344CB8AC3E}">
        <p14:creationId xmlns:p14="http://schemas.microsoft.com/office/powerpoint/2010/main" val="4103087988"/>
      </p:ext>
    </p:extLst>
  </p:cSld>
  <p:clrMapOvr>
    <a:masterClrMapping/>
  </p:clrMapOvr>
  <mc:AlternateContent xmlns:mc="http://schemas.openxmlformats.org/markup-compatibility/2006" xmlns:p14="http://schemas.microsoft.com/office/powerpoint/2010/main">
    <mc:Choice Requires="p14">
      <p:transition spd="slow" p14:dur="2000" advTm="88441"/>
    </mc:Choice>
    <mc:Fallback xmlns="">
      <p:transition spd="slow" advTm="88441"/>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محركات البحث المتعددة ومحركات اخرى</a:t>
            </a:r>
            <a:endParaRPr lang="ar-IQ" dirty="0"/>
          </a:p>
        </p:txBody>
      </p:sp>
      <p:pic>
        <p:nvPicPr>
          <p:cNvPr id="6" name="عنصر نائب للمحتوى 5"/>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457200" y="1942584"/>
            <a:ext cx="7467600" cy="4188856"/>
          </a:xfrm>
        </p:spPr>
      </p:pic>
    </p:spTree>
    <p:extLst>
      <p:ext uri="{BB962C8B-B14F-4D97-AF65-F5344CB8AC3E}">
        <p14:creationId xmlns:p14="http://schemas.microsoft.com/office/powerpoint/2010/main" val="4160257320"/>
      </p:ext>
    </p:extLst>
  </p:cSld>
  <p:clrMapOvr>
    <a:masterClrMapping/>
  </p:clrMapOvr>
  <mc:AlternateContent xmlns:mc="http://schemas.openxmlformats.org/markup-compatibility/2006" xmlns:p14="http://schemas.microsoft.com/office/powerpoint/2010/main">
    <mc:Choice Requires="p14">
      <p:transition spd="slow" p14:dur="2000" advTm="60584"/>
    </mc:Choice>
    <mc:Fallback xmlns="">
      <p:transition spd="slow" advTm="60584"/>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محركات البحث المتعددة ومحركات اخرى</a:t>
            </a:r>
            <a:endParaRPr lang="ar-IQ" dirty="0"/>
          </a:p>
        </p:txBody>
      </p:sp>
      <p:pic>
        <p:nvPicPr>
          <p:cNvPr id="4" name="عنصر نائب للمحتوى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457200" y="2000925"/>
            <a:ext cx="7467600" cy="4072175"/>
          </a:xfrm>
        </p:spPr>
      </p:pic>
    </p:spTree>
    <p:extLst>
      <p:ext uri="{BB962C8B-B14F-4D97-AF65-F5344CB8AC3E}">
        <p14:creationId xmlns:p14="http://schemas.microsoft.com/office/powerpoint/2010/main" val="333106633"/>
      </p:ext>
    </p:extLst>
  </p:cSld>
  <p:clrMapOvr>
    <a:masterClrMapping/>
  </p:clrMapOvr>
  <mc:AlternateContent xmlns:mc="http://schemas.openxmlformats.org/markup-compatibility/2006" xmlns:p14="http://schemas.microsoft.com/office/powerpoint/2010/main">
    <mc:Choice Requires="p14">
      <p:transition spd="slow" p14:dur="2000" advTm="57844"/>
    </mc:Choice>
    <mc:Fallback xmlns="">
      <p:transition spd="slow" advTm="57844"/>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3600" b="1" dirty="0"/>
              <a:t>محركات البحث المتعددة ومحركات اخرى</a:t>
            </a:r>
            <a:endParaRPr lang="ar-IQ" sz="3600" b="1" dirty="0"/>
          </a:p>
        </p:txBody>
      </p:sp>
      <p:sp>
        <p:nvSpPr>
          <p:cNvPr id="3" name="عنصر نائب للمحتوى 2"/>
          <p:cNvSpPr>
            <a:spLocks noGrp="1"/>
          </p:cNvSpPr>
          <p:nvPr>
            <p:ph sz="quarter" idx="1"/>
          </p:nvPr>
        </p:nvSpPr>
        <p:spPr/>
        <p:txBody>
          <a:bodyPr>
            <a:normAutofit/>
          </a:bodyPr>
          <a:lstStyle/>
          <a:p>
            <a:pPr marL="0" indent="0">
              <a:buNone/>
            </a:pPr>
            <a:r>
              <a:rPr lang="ar-IQ" sz="3600" b="1" dirty="0" smtClean="0"/>
              <a:t>تمرين/ </a:t>
            </a:r>
          </a:p>
          <a:p>
            <a:pPr marL="0" indent="0">
              <a:buNone/>
            </a:pPr>
            <a:r>
              <a:rPr lang="ar-IQ" sz="3600" b="1" dirty="0" smtClean="0"/>
              <a:t>1. ابحث في محرك البحث </a:t>
            </a:r>
            <a:r>
              <a:rPr lang="en-US" sz="3600" b="1" dirty="0" smtClean="0"/>
              <a:t>dogpil</a:t>
            </a:r>
            <a:r>
              <a:rPr lang="ar-IQ" sz="3600" b="1" dirty="0" smtClean="0"/>
              <a:t> عن مواقع وصفحات ذات صلة بموضوع بحثك للتخرج.</a:t>
            </a:r>
          </a:p>
          <a:p>
            <a:pPr marL="0" indent="0">
              <a:buNone/>
            </a:pPr>
            <a:r>
              <a:rPr lang="ar-IQ" sz="3600" b="1" dirty="0" smtClean="0"/>
              <a:t>2. ابحث في محرك البحث </a:t>
            </a:r>
            <a:r>
              <a:rPr lang="en-US" sz="3600" b="1" dirty="0" smtClean="0"/>
              <a:t>WolframAlpha</a:t>
            </a:r>
            <a:r>
              <a:rPr lang="ar-IQ" sz="3600" b="1" dirty="0" smtClean="0"/>
              <a:t> عن حقائق تتعلق بالعراق أو الدول العربية، أو اي موضوعات اخرى ترغب بمعرفتها. </a:t>
            </a:r>
            <a:endParaRPr lang="ar-IQ" sz="3600" b="1" dirty="0"/>
          </a:p>
        </p:txBody>
      </p:sp>
    </p:spTree>
    <p:extLst>
      <p:ext uri="{BB962C8B-B14F-4D97-AF65-F5344CB8AC3E}">
        <p14:creationId xmlns:p14="http://schemas.microsoft.com/office/powerpoint/2010/main" val="1391513142"/>
      </p:ext>
    </p:extLst>
  </p:cSld>
  <p:clrMapOvr>
    <a:masterClrMapping/>
  </p:clrMapOvr>
  <mc:AlternateContent xmlns:mc="http://schemas.openxmlformats.org/markup-compatibility/2006" xmlns:p14="http://schemas.microsoft.com/office/powerpoint/2010/main">
    <mc:Choice Requires="p14">
      <p:transition spd="slow" p14:dur="2000" advTm="39948"/>
    </mc:Choice>
    <mc:Fallback xmlns="">
      <p:transition spd="slow" advTm="39948"/>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3200" b="1" dirty="0" smtClean="0"/>
              <a:t>محركات البحث المتعددة ومحركات اخرى</a:t>
            </a:r>
            <a:endParaRPr lang="ar-IQ" sz="3200" b="1" dirty="0"/>
          </a:p>
        </p:txBody>
      </p:sp>
      <p:sp>
        <p:nvSpPr>
          <p:cNvPr id="3" name="عنصر نائب للمحتوى 2"/>
          <p:cNvSpPr>
            <a:spLocks noGrp="1"/>
          </p:cNvSpPr>
          <p:nvPr>
            <p:ph sz="quarter" idx="1"/>
          </p:nvPr>
        </p:nvSpPr>
        <p:spPr/>
        <p:txBody>
          <a:bodyPr>
            <a:normAutofit fontScale="92500" lnSpcReduction="10000"/>
          </a:bodyPr>
          <a:lstStyle/>
          <a:p>
            <a:pPr marL="0" indent="0">
              <a:buNone/>
            </a:pPr>
            <a:r>
              <a:rPr lang="ar-SA" sz="3200" b="1" dirty="0" smtClean="0"/>
              <a:t>3- </a:t>
            </a:r>
            <a:r>
              <a:rPr lang="ar-SA" sz="3200" b="1" dirty="0"/>
              <a:t>محركات البحث المتعددة </a:t>
            </a:r>
            <a:r>
              <a:rPr lang="en-US" sz="3200" b="1" dirty="0"/>
              <a:t>Meta Search Engines</a:t>
            </a:r>
            <a:endParaRPr lang="en-US" sz="3200" dirty="0"/>
          </a:p>
          <a:p>
            <a:pPr marL="0" indent="0">
              <a:buNone/>
            </a:pPr>
            <a:r>
              <a:rPr lang="ar-IQ" sz="3200" b="1" dirty="0"/>
              <a:t>وتسمى أيضا (ما بعد محركات البحث) و (محركات البحث البينية).</a:t>
            </a:r>
            <a:endParaRPr lang="en-US" sz="3200" b="1" dirty="0"/>
          </a:p>
          <a:p>
            <a:pPr marL="0" indent="0">
              <a:buNone/>
            </a:pPr>
            <a:r>
              <a:rPr lang="ar-SA" sz="3200" b="1" dirty="0"/>
              <a:t>لا تحتوي هذه المحركات على فهارس بحث خاصة بها. وتعتمد طريقة البحث فيها على إجراء الاستعلام في أكثر من محرك للبحث في نفس الوقت وذلك بإرسالها استعلام البحث إلى محركات بحث أخرى تحتوي على فهارس خاصة بها.</a:t>
            </a:r>
            <a:r>
              <a:rPr lang="ar-IQ" sz="3200" b="1" dirty="0"/>
              <a:t> و</a:t>
            </a:r>
            <a:r>
              <a:rPr lang="ar-SA" sz="3200" b="1" dirty="0"/>
              <a:t>تعمل بعد ذلك على تجميع النتائج من محركات البحث المختلفة وترتيبها. </a:t>
            </a:r>
            <a:r>
              <a:rPr lang="ar-IQ" sz="3200" b="1" dirty="0"/>
              <a:t>إلا إن </a:t>
            </a:r>
            <a:r>
              <a:rPr lang="ar-SA" sz="3200" b="1" dirty="0"/>
              <a:t>البحث بهذه الطريقة لا يتمتع بالمميزات المتقدمة لطرق البحث. </a:t>
            </a:r>
            <a:endParaRPr lang="en-US" sz="3200" b="1" dirty="0"/>
          </a:p>
          <a:p>
            <a:pPr marL="0" indent="0">
              <a:buNone/>
            </a:pPr>
            <a:endParaRPr lang="ar-IQ" dirty="0"/>
          </a:p>
        </p:txBody>
      </p:sp>
    </p:spTree>
    <p:extLst>
      <p:ext uri="{BB962C8B-B14F-4D97-AF65-F5344CB8AC3E}">
        <p14:creationId xmlns:p14="http://schemas.microsoft.com/office/powerpoint/2010/main" val="801576655"/>
      </p:ext>
    </p:extLst>
  </p:cSld>
  <p:clrMapOvr>
    <a:masterClrMapping/>
  </p:clrMapOvr>
  <mc:AlternateContent xmlns:mc="http://schemas.openxmlformats.org/markup-compatibility/2006" xmlns:p14="http://schemas.microsoft.com/office/powerpoint/2010/main">
    <mc:Choice Requires="p14">
      <p:transition spd="slow" p14:dur="2000" advTm="72412"/>
    </mc:Choice>
    <mc:Fallback xmlns="">
      <p:transition spd="slow" advTm="72412"/>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محركات البحث المتعددة ومحركات اخرى</a:t>
            </a:r>
            <a:endParaRPr lang="ar-IQ" dirty="0"/>
          </a:p>
        </p:txBody>
      </p:sp>
      <p:pic>
        <p:nvPicPr>
          <p:cNvPr id="4" name="عنصر نائب للمحتوى 3"/>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457200" y="2048912"/>
            <a:ext cx="7467600" cy="3976201"/>
          </a:xfrm>
          <a:prstGeom prst="rect">
            <a:avLst/>
          </a:prstGeom>
        </p:spPr>
      </p:pic>
    </p:spTree>
    <p:extLst>
      <p:ext uri="{BB962C8B-B14F-4D97-AF65-F5344CB8AC3E}">
        <p14:creationId xmlns:p14="http://schemas.microsoft.com/office/powerpoint/2010/main" val="2697269350"/>
      </p:ext>
    </p:extLst>
  </p:cSld>
  <p:clrMapOvr>
    <a:masterClrMapping/>
  </p:clrMapOvr>
  <mc:AlternateContent xmlns:mc="http://schemas.openxmlformats.org/markup-compatibility/2006" xmlns:p14="http://schemas.microsoft.com/office/powerpoint/2010/main">
    <mc:Choice Requires="p14">
      <p:transition spd="slow" p14:dur="2000" advTm="34689"/>
    </mc:Choice>
    <mc:Fallback xmlns="">
      <p:transition spd="slow" advTm="34689"/>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محركات البحث المتعددة ومحركات اخرى</a:t>
            </a:r>
            <a:endParaRPr lang="ar-IQ" dirty="0"/>
          </a:p>
        </p:txBody>
      </p:sp>
      <p:pic>
        <p:nvPicPr>
          <p:cNvPr id="4" name="عنصر نائب للمحتوى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457200" y="2094270"/>
            <a:ext cx="7467600" cy="3885485"/>
          </a:xfrm>
        </p:spPr>
      </p:pic>
    </p:spTree>
    <p:extLst>
      <p:ext uri="{BB962C8B-B14F-4D97-AF65-F5344CB8AC3E}">
        <p14:creationId xmlns:p14="http://schemas.microsoft.com/office/powerpoint/2010/main" val="3943737559"/>
      </p:ext>
    </p:extLst>
  </p:cSld>
  <p:clrMapOvr>
    <a:masterClrMapping/>
  </p:clrMapOvr>
  <mc:AlternateContent xmlns:mc="http://schemas.openxmlformats.org/markup-compatibility/2006" xmlns:p14="http://schemas.microsoft.com/office/powerpoint/2010/main">
    <mc:Choice Requires="p14">
      <p:transition spd="slow" p14:dur="2000" advTm="76113"/>
    </mc:Choice>
    <mc:Fallback xmlns="">
      <p:transition spd="slow" advTm="76113"/>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3600" b="1" dirty="0" smtClean="0"/>
              <a:t>محركات البحث المتعددة ومحركات اخرى</a:t>
            </a:r>
            <a:endParaRPr lang="ar-IQ" sz="3600" b="1" dirty="0"/>
          </a:p>
        </p:txBody>
      </p:sp>
      <p:sp>
        <p:nvSpPr>
          <p:cNvPr id="3" name="عنصر نائب للمحتوى 2"/>
          <p:cNvSpPr>
            <a:spLocks noGrp="1"/>
          </p:cNvSpPr>
          <p:nvPr>
            <p:ph sz="quarter" idx="1"/>
          </p:nvPr>
        </p:nvSpPr>
        <p:spPr/>
        <p:txBody>
          <a:bodyPr>
            <a:normAutofit/>
          </a:bodyPr>
          <a:lstStyle/>
          <a:p>
            <a:pPr marL="0" indent="0">
              <a:buNone/>
            </a:pPr>
            <a:r>
              <a:rPr lang="ar-SA" sz="3600" b="1" dirty="0" smtClean="0"/>
              <a:t>ومن </a:t>
            </a:r>
            <a:r>
              <a:rPr lang="ar-SA" sz="3600" b="1" dirty="0"/>
              <a:t>أهم مزايا محركات البحث المتعددة ما يلي</a:t>
            </a:r>
            <a:r>
              <a:rPr lang="en-US" sz="3600" b="1" dirty="0"/>
              <a:t>:</a:t>
            </a:r>
            <a:endParaRPr lang="en-US" sz="3600" dirty="0"/>
          </a:p>
          <a:p>
            <a:pPr marL="0" indent="0">
              <a:buNone/>
            </a:pPr>
            <a:r>
              <a:rPr lang="ar-SA" sz="3600" b="1" dirty="0"/>
              <a:t>1- توفير الوقت للباحث، وذلك من خلال البحث في العديد من المحركات بشكل متزامن، وعدم الحاجة إلى تكرار عمليات البحث في العديد من المحركات بشكل منفرد</a:t>
            </a:r>
            <a:r>
              <a:rPr lang="en-US" sz="3600" b="1" dirty="0"/>
              <a:t>.</a:t>
            </a:r>
          </a:p>
          <a:p>
            <a:pPr marL="0" indent="0">
              <a:buNone/>
            </a:pPr>
            <a:endParaRPr lang="ar-IQ" dirty="0"/>
          </a:p>
        </p:txBody>
      </p:sp>
    </p:spTree>
    <p:extLst>
      <p:ext uri="{BB962C8B-B14F-4D97-AF65-F5344CB8AC3E}">
        <p14:creationId xmlns:p14="http://schemas.microsoft.com/office/powerpoint/2010/main" val="2074860193"/>
      </p:ext>
    </p:extLst>
  </p:cSld>
  <p:clrMapOvr>
    <a:masterClrMapping/>
  </p:clrMapOvr>
  <mc:AlternateContent xmlns:mc="http://schemas.openxmlformats.org/markup-compatibility/2006" xmlns:p14="http://schemas.microsoft.com/office/powerpoint/2010/main">
    <mc:Choice Requires="p14">
      <p:transition spd="slow" p14:dur="2000" advTm="68356"/>
    </mc:Choice>
    <mc:Fallback xmlns="">
      <p:transition spd="slow" advTm="68356"/>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3600" b="1" dirty="0"/>
              <a:t>محركات البحث المتعددة ومحركات اخرى</a:t>
            </a:r>
            <a:endParaRPr lang="ar-IQ" sz="3600" b="1" dirty="0"/>
          </a:p>
        </p:txBody>
      </p:sp>
      <p:sp>
        <p:nvSpPr>
          <p:cNvPr id="3" name="عنصر نائب للمحتوى 2"/>
          <p:cNvSpPr>
            <a:spLocks noGrp="1"/>
          </p:cNvSpPr>
          <p:nvPr>
            <p:ph sz="quarter" idx="1"/>
          </p:nvPr>
        </p:nvSpPr>
        <p:spPr/>
        <p:txBody>
          <a:bodyPr/>
          <a:lstStyle/>
          <a:p>
            <a:pPr marL="0" indent="0" algn="just">
              <a:buNone/>
            </a:pPr>
            <a:r>
              <a:rPr lang="ar-SA" sz="3200" b="1" dirty="0"/>
              <a:t>2- الحصول على نتائج أكثر شمولاً وخاصة بعد أن أثبتت إحدى الدراسات أن الويب يشتمل على </a:t>
            </a:r>
            <a:r>
              <a:rPr lang="en-US" sz="3200" b="1" dirty="0"/>
              <a:t>550 </a:t>
            </a:r>
            <a:r>
              <a:rPr lang="ar-SA" sz="3200" b="1" dirty="0"/>
              <a:t>بليون صفحة ، وتتفاوت محركات البحث فيما بينهما من حيث التغطية، وأنه لا يقوم أي محرك بحث بمفرده إلا باسترجاع</a:t>
            </a:r>
            <a:r>
              <a:rPr lang="en-US" sz="3200" b="1" dirty="0"/>
              <a:t> 45 % </a:t>
            </a:r>
            <a:r>
              <a:rPr lang="ar-SA" sz="3200" b="1" dirty="0"/>
              <a:t>من النتائج ذات الصلة بالاستفسار</a:t>
            </a:r>
            <a:r>
              <a:rPr lang="en-US" sz="3200" b="1" dirty="0"/>
              <a:t>.</a:t>
            </a:r>
          </a:p>
          <a:p>
            <a:pPr marL="0" indent="0" algn="just">
              <a:buNone/>
            </a:pPr>
            <a:r>
              <a:rPr lang="ar-SA" sz="3200" b="1" dirty="0"/>
              <a:t>3- تقدم محركات البحث المتعددة واجهة واحدة للمستفيد، بدلاً من التعامل مع العديد من الواجهات المختلفة الخاصة بمحركات البحث</a:t>
            </a:r>
            <a:r>
              <a:rPr lang="en-US" sz="3200" b="1" dirty="0"/>
              <a:t>.</a:t>
            </a:r>
          </a:p>
          <a:p>
            <a:pPr marL="0" indent="0">
              <a:buNone/>
            </a:pPr>
            <a:endParaRPr lang="ar-IQ" dirty="0"/>
          </a:p>
        </p:txBody>
      </p:sp>
    </p:spTree>
    <p:extLst>
      <p:ext uri="{BB962C8B-B14F-4D97-AF65-F5344CB8AC3E}">
        <p14:creationId xmlns:p14="http://schemas.microsoft.com/office/powerpoint/2010/main" val="724818661"/>
      </p:ext>
    </p:extLst>
  </p:cSld>
  <p:clrMapOvr>
    <a:masterClrMapping/>
  </p:clrMapOvr>
  <mc:AlternateContent xmlns:mc="http://schemas.openxmlformats.org/markup-compatibility/2006" xmlns:p14="http://schemas.microsoft.com/office/powerpoint/2010/main">
    <mc:Choice Requires="p14">
      <p:transition spd="slow" p14:dur="2000" advTm="118292"/>
    </mc:Choice>
    <mc:Fallback xmlns="">
      <p:transition spd="slow" advTm="118292"/>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3200" b="1" dirty="0" smtClean="0"/>
              <a:t>محركات البحث المتعددة ومحركات اخرى</a:t>
            </a:r>
            <a:endParaRPr lang="ar-IQ" sz="3200" b="1" dirty="0"/>
          </a:p>
        </p:txBody>
      </p:sp>
      <p:sp>
        <p:nvSpPr>
          <p:cNvPr id="3" name="عنصر نائب للمحتوى 2"/>
          <p:cNvSpPr>
            <a:spLocks noGrp="1"/>
          </p:cNvSpPr>
          <p:nvPr>
            <p:ph sz="quarter" idx="1"/>
          </p:nvPr>
        </p:nvSpPr>
        <p:spPr/>
        <p:txBody>
          <a:bodyPr>
            <a:normAutofit fontScale="85000" lnSpcReduction="10000"/>
          </a:bodyPr>
          <a:lstStyle/>
          <a:p>
            <a:r>
              <a:rPr lang="ar-SA" sz="3200" b="1" dirty="0"/>
              <a:t>محركات البحث </a:t>
            </a:r>
            <a:r>
              <a:rPr lang="ar-SA" sz="3200" b="1" dirty="0" smtClean="0"/>
              <a:t>المتخصصة</a:t>
            </a:r>
            <a:endParaRPr lang="en-US" sz="3200" b="1" dirty="0"/>
          </a:p>
          <a:p>
            <a:r>
              <a:rPr lang="ar-SA" sz="3200" b="1" dirty="0"/>
              <a:t>تلك المحركات التي تركز في </a:t>
            </a:r>
            <a:r>
              <a:rPr lang="ar-SA" sz="3200" b="1" dirty="0" smtClean="0"/>
              <a:t>تغطيتها، </a:t>
            </a:r>
            <a:r>
              <a:rPr lang="ar-SA" sz="3200" b="1" dirty="0"/>
              <a:t>إما على مجال موضوعي معین، أو نطاق جغرافي محدد، أو شكل معین من ملفات الحاسب. وتعرف أيضا نظام یسمح بالوصول للمعلومات المتاحة على الویب في مجال محدد</a:t>
            </a:r>
            <a:r>
              <a:rPr lang="en-US" sz="3200" b="1" dirty="0"/>
              <a:t>" </a:t>
            </a:r>
            <a:r>
              <a:rPr lang="ar-SA" sz="3200" b="1" dirty="0"/>
              <a:t>ویصنفھا </a:t>
            </a:r>
            <a:r>
              <a:rPr lang="ar-SA" sz="3200" b="1" dirty="0" smtClean="0"/>
              <a:t>لفئتين</a:t>
            </a:r>
            <a:r>
              <a:rPr lang="en-US" sz="3200" b="1" dirty="0" smtClean="0"/>
              <a:t>: </a:t>
            </a:r>
            <a:endParaRPr lang="en-US" sz="3200" b="1" dirty="0"/>
          </a:p>
          <a:p>
            <a:pPr marL="0" indent="0">
              <a:buNone/>
            </a:pPr>
            <a:r>
              <a:rPr lang="ar-SA" sz="3200" b="1" dirty="0" smtClean="0"/>
              <a:t>- محركات </a:t>
            </a:r>
            <a:r>
              <a:rPr lang="ar-SA" sz="3200" b="1" dirty="0"/>
              <a:t>تركز على نوع معین من الوثائق</a:t>
            </a:r>
            <a:r>
              <a:rPr lang="en-US" sz="3200" b="1" dirty="0"/>
              <a:t> specific domain type </a:t>
            </a:r>
            <a:endParaRPr lang="en-US" sz="3200" b="1" dirty="0" smtClean="0"/>
          </a:p>
          <a:p>
            <a:pPr marL="0" indent="0">
              <a:buNone/>
            </a:pPr>
            <a:r>
              <a:rPr lang="ar-SA" sz="3200" b="1" dirty="0" smtClean="0"/>
              <a:t>-</a:t>
            </a:r>
            <a:r>
              <a:rPr lang="en-US" sz="3200" b="1" dirty="0" smtClean="0"/>
              <a:t> </a:t>
            </a:r>
            <a:r>
              <a:rPr lang="ar-SA" sz="3200" b="1" dirty="0"/>
              <a:t>محركات تركز على موضوع محدد</a:t>
            </a:r>
            <a:r>
              <a:rPr lang="en-US" sz="3200" b="1" dirty="0"/>
              <a:t> specific topic</a:t>
            </a:r>
          </a:p>
          <a:p>
            <a:pPr marL="0" indent="0">
              <a:buNone/>
            </a:pPr>
            <a:r>
              <a:rPr lang="ar-IQ" sz="3200" b="1" dirty="0" smtClean="0"/>
              <a:t>من </a:t>
            </a:r>
            <a:r>
              <a:rPr lang="ar-IQ" sz="3200" b="1" dirty="0"/>
              <a:t>الأمثلة على محركات بحث متخصصة موضوعيا</a:t>
            </a:r>
            <a:endParaRPr lang="en-US" sz="3200" b="1" dirty="0"/>
          </a:p>
          <a:p>
            <a:pPr lvl="0"/>
            <a:r>
              <a:rPr lang="en-US" sz="3200" b="1" dirty="0"/>
              <a:t>Cite </a:t>
            </a:r>
            <a:r>
              <a:rPr lang="en-US" sz="3200" b="1" dirty="0" smtClean="0"/>
              <a:t>Seerx</a:t>
            </a:r>
            <a:r>
              <a:rPr lang="ar-IQ" sz="3200" b="1" dirty="0" smtClean="0"/>
              <a:t> </a:t>
            </a:r>
            <a:r>
              <a:rPr lang="ar-IQ" sz="3200" b="1" dirty="0"/>
              <a:t>(</a:t>
            </a:r>
            <a:r>
              <a:rPr lang="ar-SA" sz="3200" b="1" dirty="0"/>
              <a:t>الحاسبات والمعلومات)</a:t>
            </a:r>
            <a:endParaRPr lang="en-US" sz="3200" b="1" dirty="0"/>
          </a:p>
          <a:p>
            <a:pPr lvl="0"/>
            <a:r>
              <a:rPr lang="en-US" sz="3200" b="1" dirty="0"/>
              <a:t>Global spec</a:t>
            </a:r>
            <a:r>
              <a:rPr lang="ar-IQ" sz="3200" b="1" dirty="0"/>
              <a:t> (</a:t>
            </a:r>
            <a:r>
              <a:rPr lang="ar-SA" sz="3200" b="1" dirty="0"/>
              <a:t>مجال الهندسة)</a:t>
            </a:r>
            <a:endParaRPr lang="en-US" sz="3200" b="1" dirty="0"/>
          </a:p>
          <a:p>
            <a:pPr marL="0" indent="0">
              <a:buNone/>
            </a:pPr>
            <a:endParaRPr lang="ar-IQ" dirty="0"/>
          </a:p>
        </p:txBody>
      </p:sp>
    </p:spTree>
    <p:extLst>
      <p:ext uri="{BB962C8B-B14F-4D97-AF65-F5344CB8AC3E}">
        <p14:creationId xmlns:p14="http://schemas.microsoft.com/office/powerpoint/2010/main" val="1503828340"/>
      </p:ext>
    </p:extLst>
  </p:cSld>
  <p:clrMapOvr>
    <a:masterClrMapping/>
  </p:clrMapOvr>
  <mc:AlternateContent xmlns:mc="http://schemas.openxmlformats.org/markup-compatibility/2006" xmlns:p14="http://schemas.microsoft.com/office/powerpoint/2010/main">
    <mc:Choice Requires="p14">
      <p:transition spd="slow" p14:dur="2000" advTm="75673"/>
    </mc:Choice>
    <mc:Fallback xmlns="">
      <p:transition spd="slow" advTm="75673"/>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محركات البحث المتعددة ومحركات اخرى</a:t>
            </a:r>
            <a:endParaRPr lang="ar-IQ" dirty="0"/>
          </a:p>
        </p:txBody>
      </p:sp>
      <p:pic>
        <p:nvPicPr>
          <p:cNvPr id="4" name="عنصر نائب للمحتوى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457200" y="2059265"/>
            <a:ext cx="7467600" cy="3955494"/>
          </a:xfrm>
        </p:spPr>
      </p:pic>
    </p:spTree>
    <p:extLst>
      <p:ext uri="{BB962C8B-B14F-4D97-AF65-F5344CB8AC3E}">
        <p14:creationId xmlns:p14="http://schemas.microsoft.com/office/powerpoint/2010/main" val="3148353579"/>
      </p:ext>
    </p:extLst>
  </p:cSld>
  <p:clrMapOvr>
    <a:masterClrMapping/>
  </p:clrMapOvr>
  <mc:AlternateContent xmlns:mc="http://schemas.openxmlformats.org/markup-compatibility/2006" xmlns:p14="http://schemas.microsoft.com/office/powerpoint/2010/main">
    <mc:Choice Requires="p14">
      <p:transition spd="slow" p14:dur="2000" advTm="21402"/>
    </mc:Choice>
    <mc:Fallback xmlns="">
      <p:transition spd="slow" advTm="21402"/>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محركات البحث المتعددة ومحركات اخرى</a:t>
            </a:r>
            <a:endParaRPr lang="ar-IQ" dirty="0"/>
          </a:p>
        </p:txBody>
      </p:sp>
      <p:pic>
        <p:nvPicPr>
          <p:cNvPr id="4" name="عنصر نائب للمحتوى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457200" y="1930916"/>
            <a:ext cx="7467600" cy="4212193"/>
          </a:xfrm>
        </p:spPr>
      </p:pic>
    </p:spTree>
    <p:extLst>
      <p:ext uri="{BB962C8B-B14F-4D97-AF65-F5344CB8AC3E}">
        <p14:creationId xmlns:p14="http://schemas.microsoft.com/office/powerpoint/2010/main" val="424731211"/>
      </p:ext>
    </p:extLst>
  </p:cSld>
  <p:clrMapOvr>
    <a:masterClrMapping/>
  </p:clrMapOvr>
  <mc:AlternateContent xmlns:mc="http://schemas.openxmlformats.org/markup-compatibility/2006" xmlns:p14="http://schemas.microsoft.com/office/powerpoint/2010/main">
    <mc:Choice Requires="p14">
      <p:transition spd="slow" p14:dur="2000" advTm="22611"/>
    </mc:Choice>
    <mc:Fallback xmlns="">
      <p:transition spd="slow" advTm="22611"/>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179</TotalTime>
  <Words>427</Words>
  <Application>Microsoft Office PowerPoint</Application>
  <PresentationFormat>عرض على الشاشة (3:4)‏</PresentationFormat>
  <Paragraphs>34</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مشربية</vt:lpstr>
      <vt:lpstr>محركات البحث المتعددة ومحركات اخرى</vt:lpstr>
      <vt:lpstr>محركات البحث المتعددة ومحركات اخرى</vt:lpstr>
      <vt:lpstr>محركات البحث المتعددة ومحركات اخرى</vt:lpstr>
      <vt:lpstr>محركات البحث المتعددة ومحركات اخرى</vt:lpstr>
      <vt:lpstr>محركات البحث المتعددة ومحركات اخرى</vt:lpstr>
      <vt:lpstr>محركات البحث المتعددة ومحركات اخرى</vt:lpstr>
      <vt:lpstr>محركات البحث المتعددة ومحركات اخرى</vt:lpstr>
      <vt:lpstr>محركات البحث المتعددة ومحركات اخرى</vt:lpstr>
      <vt:lpstr>محركات البحث المتعددة ومحركات اخرى</vt:lpstr>
      <vt:lpstr>محركات البحث المتعددة ومحركات اخرى</vt:lpstr>
      <vt:lpstr>محركات البحث المتعددة ومحركات اخرى</vt:lpstr>
      <vt:lpstr>محركات البحث المتعددة ومحركات اخرى</vt:lpstr>
      <vt:lpstr>محركات البحث المتعددة ومحركات اخرى</vt:lpstr>
    </vt:vector>
  </TitlesOfParts>
  <Company>Naim Al Hussaini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شبكات المعلومات</dc:title>
  <dc:creator>Dr.salman</dc:creator>
  <cp:lastModifiedBy>1BrotherCenter</cp:lastModifiedBy>
  <cp:revision>13</cp:revision>
  <dcterms:created xsi:type="dcterms:W3CDTF">2020-03-06T17:40:49Z</dcterms:created>
  <dcterms:modified xsi:type="dcterms:W3CDTF">2020-08-09T07:41:21Z</dcterms:modified>
</cp:coreProperties>
</file>